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4" r:id="rId2"/>
    <p:sldId id="259" r:id="rId3"/>
    <p:sldId id="258" r:id="rId4"/>
    <p:sldId id="257" r:id="rId5"/>
    <p:sldId id="261" r:id="rId6"/>
    <p:sldId id="260"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775"/>
    <p:restoredTop sz="94631"/>
  </p:normalViewPr>
  <p:slideViewPr>
    <p:cSldViewPr snapToGrid="0">
      <p:cViewPr varScale="1">
        <p:scale>
          <a:sx n="67" d="100"/>
          <a:sy n="67" d="100"/>
        </p:scale>
        <p:origin x="114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456ED-CA65-B24F-8AE9-DB11F007A40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1E2D3A1-7922-3E54-7AD5-B6837D7C0A9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8243323E-52D9-F7AA-30B6-25C152D7A155}"/>
              </a:ext>
            </a:extLst>
          </p:cNvPr>
          <p:cNvSpPr>
            <a:spLocks noGrp="1"/>
          </p:cNvSpPr>
          <p:nvPr>
            <p:ph type="dt" sz="half" idx="10"/>
          </p:nvPr>
        </p:nvSpPr>
        <p:spPr/>
        <p:txBody>
          <a:bodyPr/>
          <a:lstStyle/>
          <a:p>
            <a:fld id="{556EBCC2-A50C-C24D-84D5-25FC859351A3}" type="datetimeFigureOut">
              <a:rPr lang="en-US" smtClean="0"/>
              <a:t>10/23/2026</a:t>
            </a:fld>
            <a:endParaRPr lang="en-US"/>
          </a:p>
        </p:txBody>
      </p:sp>
      <p:sp>
        <p:nvSpPr>
          <p:cNvPr id="5" name="Footer Placeholder 4">
            <a:extLst>
              <a:ext uri="{FF2B5EF4-FFF2-40B4-BE49-F238E27FC236}">
                <a16:creationId xmlns:a16="http://schemas.microsoft.com/office/drawing/2014/main" id="{F5A845A1-5984-6E9D-3B38-8807118B17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9700B9-3085-C639-B859-C6A6CFDCA55A}"/>
              </a:ext>
            </a:extLst>
          </p:cNvPr>
          <p:cNvSpPr>
            <a:spLocks noGrp="1"/>
          </p:cNvSpPr>
          <p:nvPr>
            <p:ph type="sldNum" sz="quarter" idx="12"/>
          </p:nvPr>
        </p:nvSpPr>
        <p:spPr/>
        <p:txBody>
          <a:bodyPr/>
          <a:lstStyle/>
          <a:p>
            <a:fld id="{7D262503-102F-4847-B056-4F79B6257381}" type="slidenum">
              <a:rPr lang="en-US" smtClean="0"/>
              <a:t>‹#›</a:t>
            </a:fld>
            <a:endParaRPr lang="en-US"/>
          </a:p>
        </p:txBody>
      </p:sp>
    </p:spTree>
    <p:extLst>
      <p:ext uri="{BB962C8B-B14F-4D97-AF65-F5344CB8AC3E}">
        <p14:creationId xmlns:p14="http://schemas.microsoft.com/office/powerpoint/2010/main" val="3530354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6BEA3-BC63-9682-DC3E-D2AC175DF65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BE22664-1923-8D3F-C1C4-5110A449673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F1308DE-206F-AE0E-1023-2455C0C92705}"/>
              </a:ext>
            </a:extLst>
          </p:cNvPr>
          <p:cNvSpPr>
            <a:spLocks noGrp="1"/>
          </p:cNvSpPr>
          <p:nvPr>
            <p:ph type="dt" sz="half" idx="10"/>
          </p:nvPr>
        </p:nvSpPr>
        <p:spPr/>
        <p:txBody>
          <a:bodyPr/>
          <a:lstStyle/>
          <a:p>
            <a:fld id="{556EBCC2-A50C-C24D-84D5-25FC859351A3}" type="datetimeFigureOut">
              <a:rPr lang="en-US" smtClean="0"/>
              <a:t>10/23/2026</a:t>
            </a:fld>
            <a:endParaRPr lang="en-US"/>
          </a:p>
        </p:txBody>
      </p:sp>
      <p:sp>
        <p:nvSpPr>
          <p:cNvPr id="5" name="Footer Placeholder 4">
            <a:extLst>
              <a:ext uri="{FF2B5EF4-FFF2-40B4-BE49-F238E27FC236}">
                <a16:creationId xmlns:a16="http://schemas.microsoft.com/office/drawing/2014/main" id="{F5D47CE4-8868-08B4-467F-9D04B7EDA0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3F04FC-228C-F09A-B526-77E655016BA3}"/>
              </a:ext>
            </a:extLst>
          </p:cNvPr>
          <p:cNvSpPr>
            <a:spLocks noGrp="1"/>
          </p:cNvSpPr>
          <p:nvPr>
            <p:ph type="sldNum" sz="quarter" idx="12"/>
          </p:nvPr>
        </p:nvSpPr>
        <p:spPr/>
        <p:txBody>
          <a:bodyPr/>
          <a:lstStyle/>
          <a:p>
            <a:fld id="{7D262503-102F-4847-B056-4F79B6257381}" type="slidenum">
              <a:rPr lang="en-US" smtClean="0"/>
              <a:t>‹#›</a:t>
            </a:fld>
            <a:endParaRPr lang="en-US"/>
          </a:p>
        </p:txBody>
      </p:sp>
    </p:spTree>
    <p:extLst>
      <p:ext uri="{BB962C8B-B14F-4D97-AF65-F5344CB8AC3E}">
        <p14:creationId xmlns:p14="http://schemas.microsoft.com/office/powerpoint/2010/main" val="509916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CF2CD-14EC-01D5-00CF-F063F8F3F36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C69842B-0CDF-4370-5694-38F82E0D9F7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F33CE1-3DE9-AC81-3D4D-EBA8A54DBDAB}"/>
              </a:ext>
            </a:extLst>
          </p:cNvPr>
          <p:cNvSpPr>
            <a:spLocks noGrp="1"/>
          </p:cNvSpPr>
          <p:nvPr>
            <p:ph type="dt" sz="half" idx="10"/>
          </p:nvPr>
        </p:nvSpPr>
        <p:spPr/>
        <p:txBody>
          <a:bodyPr/>
          <a:lstStyle/>
          <a:p>
            <a:fld id="{556EBCC2-A50C-C24D-84D5-25FC859351A3}" type="datetimeFigureOut">
              <a:rPr lang="en-US" smtClean="0"/>
              <a:t>10/23/2026</a:t>
            </a:fld>
            <a:endParaRPr lang="en-US"/>
          </a:p>
        </p:txBody>
      </p:sp>
      <p:sp>
        <p:nvSpPr>
          <p:cNvPr id="5" name="Footer Placeholder 4">
            <a:extLst>
              <a:ext uri="{FF2B5EF4-FFF2-40B4-BE49-F238E27FC236}">
                <a16:creationId xmlns:a16="http://schemas.microsoft.com/office/drawing/2014/main" id="{F819B1B5-8CB8-B3C7-D3DC-1B00E7A105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30A276-2D83-B7F0-2F9A-CDFE3AC0CC66}"/>
              </a:ext>
            </a:extLst>
          </p:cNvPr>
          <p:cNvSpPr>
            <a:spLocks noGrp="1"/>
          </p:cNvSpPr>
          <p:nvPr>
            <p:ph type="sldNum" sz="quarter" idx="12"/>
          </p:nvPr>
        </p:nvSpPr>
        <p:spPr/>
        <p:txBody>
          <a:bodyPr/>
          <a:lstStyle/>
          <a:p>
            <a:fld id="{7D262503-102F-4847-B056-4F79B6257381}" type="slidenum">
              <a:rPr lang="en-US" smtClean="0"/>
              <a:t>‹#›</a:t>
            </a:fld>
            <a:endParaRPr lang="en-US"/>
          </a:p>
        </p:txBody>
      </p:sp>
    </p:spTree>
    <p:extLst>
      <p:ext uri="{BB962C8B-B14F-4D97-AF65-F5344CB8AC3E}">
        <p14:creationId xmlns:p14="http://schemas.microsoft.com/office/powerpoint/2010/main" val="1951556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02DCE-28FA-D1D4-5368-E9C8CE6FE94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3AFF12B-574E-3929-F271-D8FC6764A0A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B1D396C-44BD-C53C-344A-6F33128E4C7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E3AF113-7C72-A2B5-4891-B35D45183D93}"/>
              </a:ext>
            </a:extLst>
          </p:cNvPr>
          <p:cNvSpPr>
            <a:spLocks noGrp="1"/>
          </p:cNvSpPr>
          <p:nvPr>
            <p:ph type="dt" sz="half" idx="10"/>
          </p:nvPr>
        </p:nvSpPr>
        <p:spPr/>
        <p:txBody>
          <a:bodyPr/>
          <a:lstStyle/>
          <a:p>
            <a:fld id="{556EBCC2-A50C-C24D-84D5-25FC859351A3}" type="datetimeFigureOut">
              <a:rPr lang="en-US" smtClean="0"/>
              <a:t>10/23/2026</a:t>
            </a:fld>
            <a:endParaRPr lang="en-US"/>
          </a:p>
        </p:txBody>
      </p:sp>
      <p:sp>
        <p:nvSpPr>
          <p:cNvPr id="6" name="Footer Placeholder 5">
            <a:extLst>
              <a:ext uri="{FF2B5EF4-FFF2-40B4-BE49-F238E27FC236}">
                <a16:creationId xmlns:a16="http://schemas.microsoft.com/office/drawing/2014/main" id="{BE8BA24D-85A6-3FF0-8BD7-2AFAE690B45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3BACA7-D649-E818-429F-BF2ACA37D604}"/>
              </a:ext>
            </a:extLst>
          </p:cNvPr>
          <p:cNvSpPr>
            <a:spLocks noGrp="1"/>
          </p:cNvSpPr>
          <p:nvPr>
            <p:ph type="sldNum" sz="quarter" idx="12"/>
          </p:nvPr>
        </p:nvSpPr>
        <p:spPr/>
        <p:txBody>
          <a:bodyPr/>
          <a:lstStyle/>
          <a:p>
            <a:fld id="{7D262503-102F-4847-B056-4F79B6257381}" type="slidenum">
              <a:rPr lang="en-US" smtClean="0"/>
              <a:t>‹#›</a:t>
            </a:fld>
            <a:endParaRPr lang="en-US"/>
          </a:p>
        </p:txBody>
      </p:sp>
    </p:spTree>
    <p:extLst>
      <p:ext uri="{BB962C8B-B14F-4D97-AF65-F5344CB8AC3E}">
        <p14:creationId xmlns:p14="http://schemas.microsoft.com/office/powerpoint/2010/main" val="4118567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9FD8F-876E-29D6-1E9F-DEFDC3DE27C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CC30B35-D453-A52E-43B6-A6E8B186EC4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610CF38-AD67-4E85-36C8-C8E8E9B55A6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A4C3882D-E3C6-C65E-B63C-DBC7C329EF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3600D5C-7D24-D6F7-5F6B-479E7233939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0383CDB-FBA3-B925-2F5F-3DD397765C0A}"/>
              </a:ext>
            </a:extLst>
          </p:cNvPr>
          <p:cNvSpPr>
            <a:spLocks noGrp="1"/>
          </p:cNvSpPr>
          <p:nvPr>
            <p:ph type="dt" sz="half" idx="10"/>
          </p:nvPr>
        </p:nvSpPr>
        <p:spPr/>
        <p:txBody>
          <a:bodyPr/>
          <a:lstStyle/>
          <a:p>
            <a:fld id="{556EBCC2-A50C-C24D-84D5-25FC859351A3}" type="datetimeFigureOut">
              <a:rPr lang="en-US" smtClean="0"/>
              <a:t>10/23/2026</a:t>
            </a:fld>
            <a:endParaRPr lang="en-US"/>
          </a:p>
        </p:txBody>
      </p:sp>
      <p:sp>
        <p:nvSpPr>
          <p:cNvPr id="8" name="Footer Placeholder 7">
            <a:extLst>
              <a:ext uri="{FF2B5EF4-FFF2-40B4-BE49-F238E27FC236}">
                <a16:creationId xmlns:a16="http://schemas.microsoft.com/office/drawing/2014/main" id="{72747B79-73F9-9D57-3673-6A5A112C33B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6C109BB-CCB8-A033-CFB6-CF3FCAA7E068}"/>
              </a:ext>
            </a:extLst>
          </p:cNvPr>
          <p:cNvSpPr>
            <a:spLocks noGrp="1"/>
          </p:cNvSpPr>
          <p:nvPr>
            <p:ph type="sldNum" sz="quarter" idx="12"/>
          </p:nvPr>
        </p:nvSpPr>
        <p:spPr/>
        <p:txBody>
          <a:bodyPr/>
          <a:lstStyle/>
          <a:p>
            <a:fld id="{7D262503-102F-4847-B056-4F79B6257381}" type="slidenum">
              <a:rPr lang="en-US" smtClean="0"/>
              <a:t>‹#›</a:t>
            </a:fld>
            <a:endParaRPr lang="en-US"/>
          </a:p>
        </p:txBody>
      </p:sp>
    </p:spTree>
    <p:extLst>
      <p:ext uri="{BB962C8B-B14F-4D97-AF65-F5344CB8AC3E}">
        <p14:creationId xmlns:p14="http://schemas.microsoft.com/office/powerpoint/2010/main" val="10195841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F12A3-D69D-6E1F-6820-F3A727C1005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756D579-D217-6EDB-FCCF-72344B6FA2D5}"/>
              </a:ext>
            </a:extLst>
          </p:cNvPr>
          <p:cNvSpPr>
            <a:spLocks noGrp="1"/>
          </p:cNvSpPr>
          <p:nvPr>
            <p:ph type="dt" sz="half" idx="10"/>
          </p:nvPr>
        </p:nvSpPr>
        <p:spPr/>
        <p:txBody>
          <a:bodyPr/>
          <a:lstStyle/>
          <a:p>
            <a:fld id="{556EBCC2-A50C-C24D-84D5-25FC859351A3}" type="datetimeFigureOut">
              <a:rPr lang="en-US" smtClean="0"/>
              <a:t>10/23/2026</a:t>
            </a:fld>
            <a:endParaRPr lang="en-US"/>
          </a:p>
        </p:txBody>
      </p:sp>
      <p:sp>
        <p:nvSpPr>
          <p:cNvPr id="4" name="Footer Placeholder 3">
            <a:extLst>
              <a:ext uri="{FF2B5EF4-FFF2-40B4-BE49-F238E27FC236}">
                <a16:creationId xmlns:a16="http://schemas.microsoft.com/office/drawing/2014/main" id="{BA86DB47-CB1A-24C2-1B86-96E82E2F03B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4C37061-93EF-FA04-4BDB-4360BF689BFA}"/>
              </a:ext>
            </a:extLst>
          </p:cNvPr>
          <p:cNvSpPr>
            <a:spLocks noGrp="1"/>
          </p:cNvSpPr>
          <p:nvPr>
            <p:ph type="sldNum" sz="quarter" idx="12"/>
          </p:nvPr>
        </p:nvSpPr>
        <p:spPr/>
        <p:txBody>
          <a:bodyPr/>
          <a:lstStyle/>
          <a:p>
            <a:fld id="{7D262503-102F-4847-B056-4F79B6257381}" type="slidenum">
              <a:rPr lang="en-US" smtClean="0"/>
              <a:t>‹#›</a:t>
            </a:fld>
            <a:endParaRPr lang="en-US"/>
          </a:p>
        </p:txBody>
      </p:sp>
    </p:spTree>
    <p:extLst>
      <p:ext uri="{BB962C8B-B14F-4D97-AF65-F5344CB8AC3E}">
        <p14:creationId xmlns:p14="http://schemas.microsoft.com/office/powerpoint/2010/main" val="37031183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B4EA02-4F98-0B26-DA21-D90EB2D1DA31}"/>
              </a:ext>
            </a:extLst>
          </p:cNvPr>
          <p:cNvSpPr>
            <a:spLocks noGrp="1"/>
          </p:cNvSpPr>
          <p:nvPr>
            <p:ph type="dt" sz="half" idx="10"/>
          </p:nvPr>
        </p:nvSpPr>
        <p:spPr/>
        <p:txBody>
          <a:bodyPr/>
          <a:lstStyle/>
          <a:p>
            <a:fld id="{556EBCC2-A50C-C24D-84D5-25FC859351A3}" type="datetimeFigureOut">
              <a:rPr lang="en-US" smtClean="0"/>
              <a:t>10/23/2026</a:t>
            </a:fld>
            <a:endParaRPr lang="en-US"/>
          </a:p>
        </p:txBody>
      </p:sp>
      <p:sp>
        <p:nvSpPr>
          <p:cNvPr id="3" name="Footer Placeholder 2">
            <a:extLst>
              <a:ext uri="{FF2B5EF4-FFF2-40B4-BE49-F238E27FC236}">
                <a16:creationId xmlns:a16="http://schemas.microsoft.com/office/drawing/2014/main" id="{D5708843-75B2-098F-4688-816CD71A8C5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AF93E02-0D2D-81B1-CE7F-028BC315EDE7}"/>
              </a:ext>
            </a:extLst>
          </p:cNvPr>
          <p:cNvSpPr>
            <a:spLocks noGrp="1"/>
          </p:cNvSpPr>
          <p:nvPr>
            <p:ph type="sldNum" sz="quarter" idx="12"/>
          </p:nvPr>
        </p:nvSpPr>
        <p:spPr/>
        <p:txBody>
          <a:bodyPr/>
          <a:lstStyle/>
          <a:p>
            <a:fld id="{7D262503-102F-4847-B056-4F79B6257381}" type="slidenum">
              <a:rPr lang="en-US" smtClean="0"/>
              <a:t>‹#›</a:t>
            </a:fld>
            <a:endParaRPr lang="en-US"/>
          </a:p>
        </p:txBody>
      </p:sp>
    </p:spTree>
    <p:extLst>
      <p:ext uri="{BB962C8B-B14F-4D97-AF65-F5344CB8AC3E}">
        <p14:creationId xmlns:p14="http://schemas.microsoft.com/office/powerpoint/2010/main" val="3720977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933DB-B53A-F741-658C-4DA89D6F4D1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B33FEDB-59BA-7205-82B0-4FA8686138B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CEF9AB0C-435D-60B1-F94D-C098BB4D35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D1A37F4-13C3-D839-C5DB-58CCDB2F4B79}"/>
              </a:ext>
            </a:extLst>
          </p:cNvPr>
          <p:cNvSpPr>
            <a:spLocks noGrp="1"/>
          </p:cNvSpPr>
          <p:nvPr>
            <p:ph type="dt" sz="half" idx="10"/>
          </p:nvPr>
        </p:nvSpPr>
        <p:spPr/>
        <p:txBody>
          <a:bodyPr/>
          <a:lstStyle/>
          <a:p>
            <a:fld id="{556EBCC2-A50C-C24D-84D5-25FC859351A3}" type="datetimeFigureOut">
              <a:rPr lang="en-US" smtClean="0"/>
              <a:t>10/23/2026</a:t>
            </a:fld>
            <a:endParaRPr lang="en-US"/>
          </a:p>
        </p:txBody>
      </p:sp>
      <p:sp>
        <p:nvSpPr>
          <p:cNvPr id="6" name="Footer Placeholder 5">
            <a:extLst>
              <a:ext uri="{FF2B5EF4-FFF2-40B4-BE49-F238E27FC236}">
                <a16:creationId xmlns:a16="http://schemas.microsoft.com/office/drawing/2014/main" id="{30918E65-73E7-A8FC-ED51-C23331FC0AE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850ACD-ADF0-030D-B1AF-AC21490B262D}"/>
              </a:ext>
            </a:extLst>
          </p:cNvPr>
          <p:cNvSpPr>
            <a:spLocks noGrp="1"/>
          </p:cNvSpPr>
          <p:nvPr>
            <p:ph type="sldNum" sz="quarter" idx="12"/>
          </p:nvPr>
        </p:nvSpPr>
        <p:spPr/>
        <p:txBody>
          <a:bodyPr/>
          <a:lstStyle/>
          <a:p>
            <a:fld id="{7D262503-102F-4847-B056-4F79B6257381}" type="slidenum">
              <a:rPr lang="en-US" smtClean="0"/>
              <a:t>‹#›</a:t>
            </a:fld>
            <a:endParaRPr lang="en-US"/>
          </a:p>
        </p:txBody>
      </p:sp>
    </p:spTree>
    <p:extLst>
      <p:ext uri="{BB962C8B-B14F-4D97-AF65-F5344CB8AC3E}">
        <p14:creationId xmlns:p14="http://schemas.microsoft.com/office/powerpoint/2010/main" val="4848177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E4ED8-5147-9C78-CBF2-08E61C8AA99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713B9FF-9E10-3C22-E583-F3833B44BD1A}"/>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2A04399-BB26-1FDF-6B13-A88AF1234F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46181C1-48ED-1E05-D375-E464D15D695A}"/>
              </a:ext>
            </a:extLst>
          </p:cNvPr>
          <p:cNvSpPr>
            <a:spLocks noGrp="1"/>
          </p:cNvSpPr>
          <p:nvPr>
            <p:ph type="dt" sz="half" idx="10"/>
          </p:nvPr>
        </p:nvSpPr>
        <p:spPr/>
        <p:txBody>
          <a:bodyPr/>
          <a:lstStyle/>
          <a:p>
            <a:fld id="{556EBCC2-A50C-C24D-84D5-25FC859351A3}" type="datetimeFigureOut">
              <a:rPr lang="en-US" smtClean="0"/>
              <a:t>10/23/2026</a:t>
            </a:fld>
            <a:endParaRPr lang="en-US"/>
          </a:p>
        </p:txBody>
      </p:sp>
      <p:sp>
        <p:nvSpPr>
          <p:cNvPr id="6" name="Footer Placeholder 5">
            <a:extLst>
              <a:ext uri="{FF2B5EF4-FFF2-40B4-BE49-F238E27FC236}">
                <a16:creationId xmlns:a16="http://schemas.microsoft.com/office/drawing/2014/main" id="{A58300EA-8F79-32DB-AAF6-16C7C88B4A7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965DA2D-51FD-FC9B-7BE3-B1C02AADCCDB}"/>
              </a:ext>
            </a:extLst>
          </p:cNvPr>
          <p:cNvSpPr>
            <a:spLocks noGrp="1"/>
          </p:cNvSpPr>
          <p:nvPr>
            <p:ph type="sldNum" sz="quarter" idx="12"/>
          </p:nvPr>
        </p:nvSpPr>
        <p:spPr/>
        <p:txBody>
          <a:bodyPr/>
          <a:lstStyle/>
          <a:p>
            <a:fld id="{7D262503-102F-4847-B056-4F79B6257381}" type="slidenum">
              <a:rPr lang="en-US" smtClean="0"/>
              <a:t>‹#›</a:t>
            </a:fld>
            <a:endParaRPr lang="en-US"/>
          </a:p>
        </p:txBody>
      </p:sp>
    </p:spTree>
    <p:extLst>
      <p:ext uri="{BB962C8B-B14F-4D97-AF65-F5344CB8AC3E}">
        <p14:creationId xmlns:p14="http://schemas.microsoft.com/office/powerpoint/2010/main" val="6308078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8B75B-DE76-85E6-02EF-71DF412AA612}"/>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33998CF-7889-8482-1A20-2D87E2084D1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6816923-3A59-754C-2495-F36923E8434B}"/>
              </a:ext>
            </a:extLst>
          </p:cNvPr>
          <p:cNvSpPr>
            <a:spLocks noGrp="1"/>
          </p:cNvSpPr>
          <p:nvPr>
            <p:ph type="dt" sz="half" idx="10"/>
          </p:nvPr>
        </p:nvSpPr>
        <p:spPr/>
        <p:txBody>
          <a:bodyPr/>
          <a:lstStyle/>
          <a:p>
            <a:fld id="{556EBCC2-A50C-C24D-84D5-25FC859351A3}" type="datetimeFigureOut">
              <a:rPr lang="en-US" smtClean="0"/>
              <a:t>10/23/2026</a:t>
            </a:fld>
            <a:endParaRPr lang="en-US"/>
          </a:p>
        </p:txBody>
      </p:sp>
      <p:sp>
        <p:nvSpPr>
          <p:cNvPr id="5" name="Footer Placeholder 4">
            <a:extLst>
              <a:ext uri="{FF2B5EF4-FFF2-40B4-BE49-F238E27FC236}">
                <a16:creationId xmlns:a16="http://schemas.microsoft.com/office/drawing/2014/main" id="{5E825358-82B6-0EEC-743A-DF1AB94E95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1DE8A1B-1C87-AB44-661B-BD4B173BB93D}"/>
              </a:ext>
            </a:extLst>
          </p:cNvPr>
          <p:cNvSpPr>
            <a:spLocks noGrp="1"/>
          </p:cNvSpPr>
          <p:nvPr>
            <p:ph type="sldNum" sz="quarter" idx="12"/>
          </p:nvPr>
        </p:nvSpPr>
        <p:spPr/>
        <p:txBody>
          <a:bodyPr/>
          <a:lstStyle/>
          <a:p>
            <a:fld id="{7D262503-102F-4847-B056-4F79B6257381}" type="slidenum">
              <a:rPr lang="en-US" smtClean="0"/>
              <a:t>‹#›</a:t>
            </a:fld>
            <a:endParaRPr lang="en-US"/>
          </a:p>
        </p:txBody>
      </p:sp>
    </p:spTree>
    <p:extLst>
      <p:ext uri="{BB962C8B-B14F-4D97-AF65-F5344CB8AC3E}">
        <p14:creationId xmlns:p14="http://schemas.microsoft.com/office/powerpoint/2010/main" val="29420153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1DE1A7-4D7A-D18A-DD7B-9DD5168EB8B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A985A14-55DF-2588-510B-8274C2DA8F8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A2D1301-DDE3-D62E-B0E9-C52B9E4055E1}"/>
              </a:ext>
            </a:extLst>
          </p:cNvPr>
          <p:cNvSpPr>
            <a:spLocks noGrp="1"/>
          </p:cNvSpPr>
          <p:nvPr>
            <p:ph type="dt" sz="half" idx="10"/>
          </p:nvPr>
        </p:nvSpPr>
        <p:spPr/>
        <p:txBody>
          <a:bodyPr/>
          <a:lstStyle/>
          <a:p>
            <a:fld id="{556EBCC2-A50C-C24D-84D5-25FC859351A3}" type="datetimeFigureOut">
              <a:rPr lang="en-US" smtClean="0"/>
              <a:t>10/23/2026</a:t>
            </a:fld>
            <a:endParaRPr lang="en-US"/>
          </a:p>
        </p:txBody>
      </p:sp>
      <p:sp>
        <p:nvSpPr>
          <p:cNvPr id="5" name="Footer Placeholder 4">
            <a:extLst>
              <a:ext uri="{FF2B5EF4-FFF2-40B4-BE49-F238E27FC236}">
                <a16:creationId xmlns:a16="http://schemas.microsoft.com/office/drawing/2014/main" id="{C14DA148-03F3-8036-D6B0-6C8582262F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2EEB0C-0A4A-9E00-9192-8427235D58F2}"/>
              </a:ext>
            </a:extLst>
          </p:cNvPr>
          <p:cNvSpPr>
            <a:spLocks noGrp="1"/>
          </p:cNvSpPr>
          <p:nvPr>
            <p:ph type="sldNum" sz="quarter" idx="12"/>
          </p:nvPr>
        </p:nvSpPr>
        <p:spPr/>
        <p:txBody>
          <a:bodyPr/>
          <a:lstStyle/>
          <a:p>
            <a:fld id="{7D262503-102F-4847-B056-4F79B6257381}" type="slidenum">
              <a:rPr lang="en-US" smtClean="0"/>
              <a:t>‹#›</a:t>
            </a:fld>
            <a:endParaRPr lang="en-US"/>
          </a:p>
        </p:txBody>
      </p:sp>
    </p:spTree>
    <p:extLst>
      <p:ext uri="{BB962C8B-B14F-4D97-AF65-F5344CB8AC3E}">
        <p14:creationId xmlns:p14="http://schemas.microsoft.com/office/powerpoint/2010/main" val="3209739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EA9E264-6867-59A8-1438-1F2F5BD8A2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CB3F40A-D0CC-D8B9-0BC9-16A84C2916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9F3B9C3-3F4B-DB04-A47F-7EC3D1740E5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56EBCC2-A50C-C24D-84D5-25FC859351A3}" type="datetimeFigureOut">
              <a:rPr lang="en-US" smtClean="0"/>
              <a:t>10/23/2026</a:t>
            </a:fld>
            <a:endParaRPr lang="en-US"/>
          </a:p>
        </p:txBody>
      </p:sp>
      <p:sp>
        <p:nvSpPr>
          <p:cNvPr id="5" name="Footer Placeholder 4">
            <a:extLst>
              <a:ext uri="{FF2B5EF4-FFF2-40B4-BE49-F238E27FC236}">
                <a16:creationId xmlns:a16="http://schemas.microsoft.com/office/drawing/2014/main" id="{C5E0D971-DBB0-52FC-A7A9-F5C8523D3A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E9C82BBD-1981-6173-F385-F1282A96C83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D262503-102F-4847-B056-4F79B6257381}" type="slidenum">
              <a:rPr lang="en-US" smtClean="0"/>
              <a:t>‹#›</a:t>
            </a:fld>
            <a:endParaRPr lang="en-US"/>
          </a:p>
        </p:txBody>
      </p:sp>
    </p:spTree>
    <p:extLst>
      <p:ext uri="{BB962C8B-B14F-4D97-AF65-F5344CB8AC3E}">
        <p14:creationId xmlns:p14="http://schemas.microsoft.com/office/powerpoint/2010/main" val="38280376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tack of balanced stones">
            <a:extLst>
              <a:ext uri="{FF2B5EF4-FFF2-40B4-BE49-F238E27FC236}">
                <a16:creationId xmlns:a16="http://schemas.microsoft.com/office/drawing/2014/main" id="{6BDEB4E4-6B0B-7224-1BA1-000B34F7BAEC}"/>
              </a:ext>
            </a:extLst>
          </p:cNvPr>
          <p:cNvPicPr>
            <a:picLocks noChangeAspect="1"/>
          </p:cNvPicPr>
          <p:nvPr/>
        </p:nvPicPr>
        <p:blipFill>
          <a:blip r:embed="rId2"/>
          <a:srcRect r="6237"/>
          <a:stretch>
            <a:fillRect/>
          </a:stretch>
        </p:blipFill>
        <p:spPr>
          <a:xfrm>
            <a:off x="0" y="10"/>
            <a:ext cx="9669642" cy="6857990"/>
          </a:xfrm>
          <a:prstGeom prst="rect">
            <a:avLst/>
          </a:prstGeom>
        </p:spPr>
      </p:pic>
      <p:sp>
        <p:nvSpPr>
          <p:cNvPr id="19" name="Rectangle 1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0AD29BC-877E-83DB-6FB4-E886135FEE71}"/>
              </a:ext>
            </a:extLst>
          </p:cNvPr>
          <p:cNvSpPr>
            <a:spLocks noGrp="1"/>
          </p:cNvSpPr>
          <p:nvPr>
            <p:ph type="title"/>
          </p:nvPr>
        </p:nvSpPr>
        <p:spPr>
          <a:xfrm>
            <a:off x="4535056" y="365125"/>
            <a:ext cx="6818744" cy="1899912"/>
          </a:xfrm>
        </p:spPr>
        <p:txBody>
          <a:bodyPr>
            <a:normAutofit/>
          </a:bodyPr>
          <a:lstStyle/>
          <a:p>
            <a:pPr algn="ctr"/>
            <a:r>
              <a:rPr lang="en-US" sz="4000" dirty="0"/>
              <a:t>Family of Parishes Open Meetings</a:t>
            </a:r>
          </a:p>
        </p:txBody>
      </p:sp>
      <p:sp>
        <p:nvSpPr>
          <p:cNvPr id="3" name="Content Placeholder 2">
            <a:extLst>
              <a:ext uri="{FF2B5EF4-FFF2-40B4-BE49-F238E27FC236}">
                <a16:creationId xmlns:a16="http://schemas.microsoft.com/office/drawing/2014/main" id="{A419E156-351D-517D-868A-8A8714CA1CC7}"/>
              </a:ext>
            </a:extLst>
          </p:cNvPr>
          <p:cNvSpPr>
            <a:spLocks noGrp="1"/>
          </p:cNvSpPr>
          <p:nvPr>
            <p:ph idx="1"/>
          </p:nvPr>
        </p:nvSpPr>
        <p:spPr>
          <a:xfrm>
            <a:off x="7531610" y="5375563"/>
            <a:ext cx="3822189" cy="801399"/>
          </a:xfrm>
        </p:spPr>
        <p:txBody>
          <a:bodyPr>
            <a:normAutofit/>
          </a:bodyPr>
          <a:lstStyle/>
          <a:p>
            <a:pPr marL="0" indent="0" algn="ctr">
              <a:buNone/>
            </a:pPr>
            <a:r>
              <a:rPr lang="en-US" sz="2000" dirty="0"/>
              <a:t>Wednesday 14</a:t>
            </a:r>
            <a:r>
              <a:rPr lang="en-US" sz="2000" baseline="30000" dirty="0"/>
              <a:t>th</a:t>
            </a:r>
            <a:r>
              <a:rPr lang="en-US" sz="2000" dirty="0"/>
              <a:t> October 2026 &amp;</a:t>
            </a:r>
          </a:p>
          <a:p>
            <a:pPr marL="0" indent="0" algn="ctr">
              <a:buNone/>
            </a:pPr>
            <a:r>
              <a:rPr lang="en-US" sz="2000" dirty="0"/>
              <a:t>Saturday 17</a:t>
            </a:r>
            <a:r>
              <a:rPr lang="en-US" sz="2000" baseline="30000" dirty="0"/>
              <a:t>th</a:t>
            </a:r>
            <a:r>
              <a:rPr lang="en-US" sz="2000" dirty="0"/>
              <a:t> October 2026</a:t>
            </a:r>
          </a:p>
        </p:txBody>
      </p:sp>
    </p:spTree>
    <p:extLst>
      <p:ext uri="{BB962C8B-B14F-4D97-AF65-F5344CB8AC3E}">
        <p14:creationId xmlns:p14="http://schemas.microsoft.com/office/powerpoint/2010/main" val="516257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Stack of balanced stones">
            <a:extLst>
              <a:ext uri="{FF2B5EF4-FFF2-40B4-BE49-F238E27FC236}">
                <a16:creationId xmlns:a16="http://schemas.microsoft.com/office/drawing/2014/main" id="{AEEA1CE1-083C-7D52-8720-422FAC620CC8}"/>
              </a:ext>
            </a:extLst>
          </p:cNvPr>
          <p:cNvPicPr>
            <a:picLocks noChangeAspect="1"/>
          </p:cNvPicPr>
          <p:nvPr/>
        </p:nvPicPr>
        <p:blipFill>
          <a:blip r:embed="rId2"/>
          <a:srcRect r="6237"/>
          <a:stretch>
            <a:fillRect/>
          </a:stretch>
        </p:blipFill>
        <p:spPr>
          <a:xfrm>
            <a:off x="0" y="10"/>
            <a:ext cx="9669642" cy="6857990"/>
          </a:xfrm>
          <a:prstGeom prst="rect">
            <a:avLst/>
          </a:prstGeom>
        </p:spPr>
      </p:pic>
      <p:sp>
        <p:nvSpPr>
          <p:cNvPr id="16" name="Rectangle 15">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6826811-E41E-62AE-0299-C1814CAF61BE}"/>
              </a:ext>
            </a:extLst>
          </p:cNvPr>
          <p:cNvSpPr>
            <a:spLocks noGrp="1"/>
          </p:cNvSpPr>
          <p:nvPr>
            <p:ph type="title"/>
          </p:nvPr>
        </p:nvSpPr>
        <p:spPr>
          <a:xfrm>
            <a:off x="7531610" y="365125"/>
            <a:ext cx="3822189" cy="1899912"/>
          </a:xfrm>
        </p:spPr>
        <p:txBody>
          <a:bodyPr>
            <a:normAutofit/>
          </a:bodyPr>
          <a:lstStyle/>
          <a:p>
            <a:r>
              <a:rPr lang="en-US" sz="4000" dirty="0"/>
              <a:t>Our Vision</a:t>
            </a:r>
          </a:p>
        </p:txBody>
      </p:sp>
      <p:sp>
        <p:nvSpPr>
          <p:cNvPr id="3" name="Content Placeholder 2">
            <a:extLst>
              <a:ext uri="{FF2B5EF4-FFF2-40B4-BE49-F238E27FC236}">
                <a16:creationId xmlns:a16="http://schemas.microsoft.com/office/drawing/2014/main" id="{3EE170E4-CB0E-22EE-B276-37CE4B749180}"/>
              </a:ext>
            </a:extLst>
          </p:cNvPr>
          <p:cNvSpPr>
            <a:spLocks noGrp="1"/>
          </p:cNvSpPr>
          <p:nvPr>
            <p:ph idx="1"/>
          </p:nvPr>
        </p:nvSpPr>
        <p:spPr>
          <a:xfrm>
            <a:off x="6336145" y="1727200"/>
            <a:ext cx="5578763" cy="4692073"/>
          </a:xfrm>
        </p:spPr>
        <p:txBody>
          <a:bodyPr>
            <a:normAutofit lnSpcReduction="10000"/>
          </a:bodyPr>
          <a:lstStyle/>
          <a:p>
            <a:pPr marL="0" indent="0">
              <a:buNone/>
            </a:pPr>
            <a:endParaRPr lang="en-GB" sz="1700" dirty="0"/>
          </a:p>
          <a:p>
            <a:pPr marL="0" indent="0" algn="ctr">
              <a:buNone/>
            </a:pPr>
            <a:r>
              <a:rPr lang="en-GB" sz="2400" dirty="0"/>
              <a:t>We recognise that all the baptised are called to share the Gospel and bring others to know and love God.  We pray our Catholic communities be the living presence of Christ in South Ribble and West Lancashire; have good and prayerful liturgy in churches that offer welcome, hospitality and formation; and our churches be beacons of light as we engage with our local communities, serving those who are vulnerable and in need.  We do this knowing that the Lord Jesus is with us always, to the end of the age!</a:t>
            </a:r>
          </a:p>
          <a:p>
            <a:endParaRPr lang="en-US" sz="1700" dirty="0"/>
          </a:p>
        </p:txBody>
      </p:sp>
    </p:spTree>
    <p:extLst>
      <p:ext uri="{BB962C8B-B14F-4D97-AF65-F5344CB8AC3E}">
        <p14:creationId xmlns:p14="http://schemas.microsoft.com/office/powerpoint/2010/main" val="5752884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A3BC99-BFB4-BB2E-91DA-98098240598C}"/>
              </a:ext>
            </a:extLst>
          </p:cNvPr>
          <p:cNvSpPr>
            <a:spLocks noGrp="1"/>
          </p:cNvSpPr>
          <p:nvPr>
            <p:ph type="title"/>
          </p:nvPr>
        </p:nvSpPr>
        <p:spPr>
          <a:xfrm>
            <a:off x="572493" y="238539"/>
            <a:ext cx="11047013" cy="1434415"/>
          </a:xfrm>
        </p:spPr>
        <p:txBody>
          <a:bodyPr anchor="b">
            <a:normAutofit/>
          </a:bodyPr>
          <a:lstStyle/>
          <a:p>
            <a:r>
              <a:rPr lang="en-US" sz="5400" dirty="0"/>
              <a:t>Our Vision</a:t>
            </a:r>
          </a:p>
        </p:txBody>
      </p:sp>
      <p:sp>
        <p:nvSpPr>
          <p:cNvPr id="14" name="sketch line">
            <a:extLst>
              <a:ext uri="{FF2B5EF4-FFF2-40B4-BE49-F238E27FC236}">
                <a16:creationId xmlns:a16="http://schemas.microsoft.com/office/drawing/2014/main" id="{927D5270-6648-4CC1-8F78-48BE299CA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767709"/>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Stack of balanced stones">
            <a:extLst>
              <a:ext uri="{FF2B5EF4-FFF2-40B4-BE49-F238E27FC236}">
                <a16:creationId xmlns:a16="http://schemas.microsoft.com/office/drawing/2014/main" id="{878F920C-9BDF-283E-FF61-92E0CFF1E86C}"/>
              </a:ext>
            </a:extLst>
          </p:cNvPr>
          <p:cNvPicPr>
            <a:picLocks noChangeAspect="1"/>
          </p:cNvPicPr>
          <p:nvPr/>
        </p:nvPicPr>
        <p:blipFill>
          <a:blip r:embed="rId2"/>
          <a:srcRect l="15035" r="22285" b="3"/>
          <a:stretch>
            <a:fillRect/>
          </a:stretch>
        </p:blipFill>
        <p:spPr>
          <a:xfrm>
            <a:off x="572492" y="2002056"/>
            <a:ext cx="3943849" cy="4184060"/>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p:spPr>
      </p:pic>
      <p:sp>
        <p:nvSpPr>
          <p:cNvPr id="3" name="Content Placeholder 2">
            <a:extLst>
              <a:ext uri="{FF2B5EF4-FFF2-40B4-BE49-F238E27FC236}">
                <a16:creationId xmlns:a16="http://schemas.microsoft.com/office/drawing/2014/main" id="{ED734D45-CF9C-7D7B-30CD-B85CED2CA8E3}"/>
              </a:ext>
            </a:extLst>
          </p:cNvPr>
          <p:cNvSpPr>
            <a:spLocks noGrp="1"/>
          </p:cNvSpPr>
          <p:nvPr>
            <p:ph idx="1"/>
          </p:nvPr>
        </p:nvSpPr>
        <p:spPr>
          <a:xfrm>
            <a:off x="4655127" y="2071316"/>
            <a:ext cx="7352146" cy="4529856"/>
          </a:xfrm>
        </p:spPr>
        <p:txBody>
          <a:bodyPr>
            <a:normAutofit/>
          </a:bodyPr>
          <a:lstStyle/>
          <a:p>
            <a:pPr marL="0" indent="0">
              <a:buNone/>
            </a:pPr>
            <a:r>
              <a:rPr lang="en-GB" sz="2000" dirty="0"/>
              <a:t>At his Ascension, the Lord Jesus invited the Apostles:</a:t>
            </a:r>
          </a:p>
          <a:p>
            <a:pPr marL="0" indent="0">
              <a:buNone/>
            </a:pPr>
            <a:endParaRPr lang="en-GB" sz="2000" dirty="0"/>
          </a:p>
          <a:p>
            <a:pPr marL="0" indent="0">
              <a:buNone/>
            </a:pPr>
            <a:r>
              <a:rPr lang="en-GB" sz="2000" dirty="0"/>
              <a:t> ‘Go, therefore, and make disciples of all nations, baptising them in the name of the Father and of the Son and of the Holy Spirit, teaching them to observe all that I have commanded you. And behold, I am with you always, to the end of the age.’                                                                                                                  </a:t>
            </a:r>
          </a:p>
          <a:p>
            <a:pPr marL="0" indent="0">
              <a:buNone/>
            </a:pPr>
            <a:r>
              <a:rPr lang="en-GB" sz="2000" i="1" dirty="0"/>
              <a:t>						Mt 28:19-20</a:t>
            </a:r>
            <a:endParaRPr lang="en-GB" sz="2000" dirty="0"/>
          </a:p>
          <a:p>
            <a:pPr marL="0" indent="0">
              <a:buNone/>
            </a:pPr>
            <a:endParaRPr lang="en-GB" sz="2000" dirty="0"/>
          </a:p>
          <a:p>
            <a:pPr marL="0" indent="0">
              <a:buNone/>
            </a:pPr>
            <a:r>
              <a:rPr lang="en-GB" sz="2000" dirty="0"/>
              <a:t>The Lord Jesus reminds us to “love one another as I have loved you.”</a:t>
            </a:r>
          </a:p>
          <a:p>
            <a:pPr marL="0" indent="0">
              <a:buNone/>
            </a:pPr>
            <a:r>
              <a:rPr lang="en-GB" sz="2000" dirty="0"/>
              <a:t>						Jn 13:34</a:t>
            </a:r>
          </a:p>
          <a:p>
            <a:endParaRPr lang="en-US" sz="1700" dirty="0"/>
          </a:p>
        </p:txBody>
      </p:sp>
    </p:spTree>
    <p:extLst>
      <p:ext uri="{BB962C8B-B14F-4D97-AF65-F5344CB8AC3E}">
        <p14:creationId xmlns:p14="http://schemas.microsoft.com/office/powerpoint/2010/main" val="1200860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7C8D5-B994-2FC9-1C52-66A9144AB312}"/>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C8957251-5997-A9A8-62B5-8A1DFBD8EC92}"/>
              </a:ext>
            </a:extLst>
          </p:cNvPr>
          <p:cNvPicPr>
            <a:picLocks noGrp="1" noChangeAspect="1"/>
          </p:cNvPicPr>
          <p:nvPr>
            <p:ph idx="1"/>
          </p:nvPr>
        </p:nvPicPr>
        <p:blipFill>
          <a:blip r:embed="rId2"/>
          <a:stretch>
            <a:fillRect/>
          </a:stretch>
        </p:blipFill>
        <p:spPr>
          <a:xfrm>
            <a:off x="-435935" y="-226357"/>
            <a:ext cx="13063846" cy="7328905"/>
          </a:xfrm>
          <a:prstGeom prst="rect">
            <a:avLst/>
          </a:prstGeom>
        </p:spPr>
      </p:pic>
    </p:spTree>
    <p:extLst>
      <p:ext uri="{BB962C8B-B14F-4D97-AF65-F5344CB8AC3E}">
        <p14:creationId xmlns:p14="http://schemas.microsoft.com/office/powerpoint/2010/main" val="758515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9F23E05-E5C5-497C-A842-7BD21B2076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7CF9F4-0678-A04F-5BBB-EF08C61E56BC}"/>
              </a:ext>
            </a:extLst>
          </p:cNvPr>
          <p:cNvSpPr>
            <a:spLocks noGrp="1"/>
          </p:cNvSpPr>
          <p:nvPr>
            <p:ph type="title"/>
          </p:nvPr>
        </p:nvSpPr>
        <p:spPr>
          <a:xfrm>
            <a:off x="838200" y="365126"/>
            <a:ext cx="10515600" cy="1306440"/>
          </a:xfrm>
        </p:spPr>
        <p:txBody>
          <a:bodyPr>
            <a:normAutofit/>
          </a:bodyPr>
          <a:lstStyle/>
          <a:p>
            <a:r>
              <a:rPr lang="en-US" sz="4000"/>
              <a:t>Data</a:t>
            </a:r>
          </a:p>
        </p:txBody>
      </p:sp>
      <p:sp>
        <p:nvSpPr>
          <p:cNvPr id="3" name="Content Placeholder 2">
            <a:extLst>
              <a:ext uri="{FF2B5EF4-FFF2-40B4-BE49-F238E27FC236}">
                <a16:creationId xmlns:a16="http://schemas.microsoft.com/office/drawing/2014/main" id="{B0AF0B05-BC79-FDE4-010F-4212975E9FD1}"/>
              </a:ext>
            </a:extLst>
          </p:cNvPr>
          <p:cNvSpPr>
            <a:spLocks noGrp="1"/>
          </p:cNvSpPr>
          <p:nvPr>
            <p:ph idx="1"/>
          </p:nvPr>
        </p:nvSpPr>
        <p:spPr>
          <a:xfrm>
            <a:off x="838199" y="1274618"/>
            <a:ext cx="7095837" cy="5514109"/>
          </a:xfrm>
        </p:spPr>
        <p:txBody>
          <a:bodyPr>
            <a:normAutofit fontScale="92500" lnSpcReduction="10000"/>
          </a:bodyPr>
          <a:lstStyle/>
          <a:p>
            <a:pPr marL="0" lvl="0" indent="0">
              <a:buNone/>
            </a:pPr>
            <a:r>
              <a:rPr lang="en-GB" sz="1800" b="1" dirty="0">
                <a:solidFill>
                  <a:schemeClr val="tx2">
                    <a:lumMod val="50000"/>
                    <a:lumOff val="50000"/>
                  </a:schemeClr>
                </a:solidFill>
              </a:rPr>
              <a:t>Mass Attendance</a:t>
            </a:r>
            <a:r>
              <a:rPr lang="en-GB" sz="1800" dirty="0">
                <a:solidFill>
                  <a:schemeClr val="tx2">
                    <a:lumMod val="50000"/>
                    <a:lumOff val="50000"/>
                  </a:schemeClr>
                </a:solidFill>
              </a:rPr>
              <a:t> </a:t>
            </a:r>
            <a:r>
              <a:rPr lang="en-GB" sz="1800" dirty="0"/>
              <a:t>:</a:t>
            </a:r>
          </a:p>
          <a:p>
            <a:r>
              <a:rPr lang="en-GB" sz="1900" dirty="0"/>
              <a:t>Saturday Vigil masses -     St Teresa's - 88</a:t>
            </a:r>
          </a:p>
          <a:p>
            <a:r>
              <a:rPr lang="en-GB" sz="1900" dirty="0"/>
              <a:t>                        St Oswald's - 95</a:t>
            </a:r>
          </a:p>
          <a:p>
            <a:r>
              <a:rPr lang="en-GB" sz="1900" dirty="0"/>
              <a:t>                        St Mary’s - 100</a:t>
            </a:r>
            <a:br>
              <a:rPr lang="en-GB" sz="1900" dirty="0"/>
            </a:br>
            <a:endParaRPr lang="en-GB" sz="1900" dirty="0"/>
          </a:p>
          <a:p>
            <a:r>
              <a:rPr lang="en-GB" sz="1900" dirty="0"/>
              <a:t>Sunday masses -            Our Lady’s, Tarleton - 75</a:t>
            </a:r>
          </a:p>
          <a:p>
            <a:r>
              <a:rPr lang="en-GB" sz="1900" dirty="0"/>
              <a:t>                        St Oswald’s - 75</a:t>
            </a:r>
          </a:p>
          <a:p>
            <a:r>
              <a:rPr lang="en-GB" sz="1900" dirty="0"/>
              <a:t>                        St Teresa’s - 160</a:t>
            </a:r>
          </a:p>
          <a:p>
            <a:r>
              <a:rPr lang="en-GB" sz="1900" dirty="0"/>
              <a:t>                        St Mary Magdalen - 96</a:t>
            </a:r>
          </a:p>
          <a:p>
            <a:r>
              <a:rPr lang="en-GB" sz="1900" dirty="0"/>
              <a:t>                        St Mary’s, Leyland - 232</a:t>
            </a:r>
            <a:br>
              <a:rPr lang="en-GB" sz="1900" dirty="0"/>
            </a:br>
            <a:endParaRPr lang="en-GB" sz="1900" dirty="0"/>
          </a:p>
          <a:p>
            <a:r>
              <a:rPr lang="en-GB" sz="1900" dirty="0"/>
              <a:t>The average number of parishioners for weekday masses range between 10 - 20 with some exceptions dependent on day and school/other attendance.</a:t>
            </a:r>
            <a:br>
              <a:rPr lang="en-GB" sz="1900" dirty="0"/>
            </a:br>
            <a:endParaRPr lang="en-GB" sz="1900" dirty="0"/>
          </a:p>
          <a:p>
            <a:pPr lvl="0"/>
            <a:r>
              <a:rPr lang="en-GB" sz="1900" b="1" dirty="0">
                <a:solidFill>
                  <a:schemeClr val="tx2">
                    <a:lumMod val="50000"/>
                    <a:lumOff val="50000"/>
                  </a:schemeClr>
                </a:solidFill>
              </a:rPr>
              <a:t>Estate</a:t>
            </a:r>
            <a:r>
              <a:rPr lang="en-GB" sz="1900" dirty="0"/>
              <a:t> - despite no quinquennial inspections of the 4 parishes and their buildings, there are currently no identified issues with maintenance of the churches or linked parish Halls.</a:t>
            </a:r>
          </a:p>
          <a:p>
            <a:endParaRPr lang="en-US" sz="1100" dirty="0"/>
          </a:p>
        </p:txBody>
      </p:sp>
      <p:pic>
        <p:nvPicPr>
          <p:cNvPr id="5" name="Picture 4" descr="Stack of balanced stones">
            <a:extLst>
              <a:ext uri="{FF2B5EF4-FFF2-40B4-BE49-F238E27FC236}">
                <a16:creationId xmlns:a16="http://schemas.microsoft.com/office/drawing/2014/main" id="{9B032B2E-8230-A466-1EA4-DD37AC0C9E72}"/>
              </a:ext>
            </a:extLst>
          </p:cNvPr>
          <p:cNvPicPr>
            <a:picLocks noChangeAspect="1"/>
          </p:cNvPicPr>
          <p:nvPr/>
        </p:nvPicPr>
        <p:blipFill>
          <a:blip r:embed="rId2"/>
          <a:srcRect l="16374" r="23618" b="-2"/>
          <a:stretch>
            <a:fillRect/>
          </a:stretch>
        </p:blipFill>
        <p:spPr>
          <a:xfrm>
            <a:off x="7934035" y="247732"/>
            <a:ext cx="3833091" cy="6171541"/>
          </a:xfrm>
          <a:prstGeom prst="rect">
            <a:avLst/>
          </a:prstGeom>
        </p:spPr>
      </p:pic>
    </p:spTree>
    <p:extLst>
      <p:ext uri="{BB962C8B-B14F-4D97-AF65-F5344CB8AC3E}">
        <p14:creationId xmlns:p14="http://schemas.microsoft.com/office/powerpoint/2010/main" val="3538467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8FF101-F9E0-150C-028F-9AB4F825C959}"/>
              </a:ext>
            </a:extLst>
          </p:cNvPr>
          <p:cNvSpPr>
            <a:spLocks noGrp="1"/>
          </p:cNvSpPr>
          <p:nvPr>
            <p:ph type="title"/>
          </p:nvPr>
        </p:nvSpPr>
        <p:spPr>
          <a:xfrm>
            <a:off x="572493" y="238539"/>
            <a:ext cx="11018520" cy="1434415"/>
          </a:xfrm>
        </p:spPr>
        <p:txBody>
          <a:bodyPr anchor="b">
            <a:normAutofit/>
          </a:bodyPr>
          <a:lstStyle/>
          <a:p>
            <a:r>
              <a:rPr lang="en-US" sz="5400"/>
              <a:t>Data</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C8AAC62-FCBA-7141-E5B7-24EA374E9412}"/>
              </a:ext>
            </a:extLst>
          </p:cNvPr>
          <p:cNvSpPr>
            <a:spLocks noGrp="1"/>
          </p:cNvSpPr>
          <p:nvPr>
            <p:ph idx="1"/>
          </p:nvPr>
        </p:nvSpPr>
        <p:spPr>
          <a:xfrm>
            <a:off x="572493" y="2071316"/>
            <a:ext cx="6713552" cy="4119172"/>
          </a:xfrm>
        </p:spPr>
        <p:txBody>
          <a:bodyPr>
            <a:normAutofit lnSpcReduction="10000"/>
          </a:bodyPr>
          <a:lstStyle/>
          <a:p>
            <a:pPr lvl="0"/>
            <a:r>
              <a:rPr lang="en-GB" sz="1800" b="1" dirty="0">
                <a:solidFill>
                  <a:schemeClr val="tx2">
                    <a:lumMod val="50000"/>
                    <a:lumOff val="50000"/>
                  </a:schemeClr>
                </a:solidFill>
              </a:rPr>
              <a:t>Ministries across all our parishes:</a:t>
            </a:r>
            <a:endParaRPr lang="en-GB" sz="1800" dirty="0">
              <a:solidFill>
                <a:schemeClr val="tx2">
                  <a:lumMod val="50000"/>
                  <a:lumOff val="50000"/>
                </a:schemeClr>
              </a:solidFill>
            </a:endParaRPr>
          </a:p>
          <a:p>
            <a:r>
              <a:rPr lang="en-GB" sz="1800" dirty="0"/>
              <a:t>             St Teresa’s/St Mary Magdalen - 116</a:t>
            </a:r>
          </a:p>
          <a:p>
            <a:r>
              <a:rPr lang="en-GB" sz="1800" dirty="0"/>
              <a:t>             St Oswald’s - 86</a:t>
            </a:r>
          </a:p>
          <a:p>
            <a:r>
              <a:rPr lang="en-GB" sz="1800" dirty="0"/>
              <a:t>            Our Lady’s, Tarleton - 48</a:t>
            </a:r>
          </a:p>
          <a:p>
            <a:r>
              <a:rPr lang="en-GB" sz="1800" dirty="0"/>
              <a:t>            St Mary’s Leyland - 149</a:t>
            </a:r>
            <a:br>
              <a:rPr lang="en-GB" sz="1800" dirty="0"/>
            </a:br>
            <a:endParaRPr lang="en-GB" sz="1800" dirty="0"/>
          </a:p>
          <a:p>
            <a:r>
              <a:rPr lang="en-GB" sz="1800" dirty="0"/>
              <a:t>All these ministries cover a wide range of activities in the relevant parishes.  </a:t>
            </a:r>
            <a:br>
              <a:rPr lang="en-GB" sz="1800" dirty="0"/>
            </a:br>
            <a:endParaRPr lang="en-GB" sz="1800" dirty="0"/>
          </a:p>
          <a:p>
            <a:r>
              <a:rPr lang="en-GB" sz="1800" dirty="0"/>
              <a:t>Commentary - there currently appear to be a high number of volunteers across all our parishes.  How can this be sustained and nurtured into the future?</a:t>
            </a:r>
          </a:p>
          <a:p>
            <a:pPr marL="0" indent="0">
              <a:buNone/>
            </a:pPr>
            <a:br>
              <a:rPr lang="en-GB" sz="1500" dirty="0"/>
            </a:br>
            <a:endParaRPr lang="en-GB" sz="1500" dirty="0"/>
          </a:p>
          <a:p>
            <a:pPr marL="0" indent="0">
              <a:buNone/>
            </a:pPr>
            <a:endParaRPr lang="en-US" sz="1500" dirty="0"/>
          </a:p>
        </p:txBody>
      </p:sp>
      <p:pic>
        <p:nvPicPr>
          <p:cNvPr id="4" name="Picture 3" descr="Stack of balanced stones">
            <a:extLst>
              <a:ext uri="{FF2B5EF4-FFF2-40B4-BE49-F238E27FC236}">
                <a16:creationId xmlns:a16="http://schemas.microsoft.com/office/drawing/2014/main" id="{CE428E72-8E66-A97E-8CD3-C401C0B5F00A}"/>
              </a:ext>
            </a:extLst>
          </p:cNvPr>
          <p:cNvPicPr>
            <a:picLocks noChangeAspect="1"/>
          </p:cNvPicPr>
          <p:nvPr/>
        </p:nvPicPr>
        <p:blipFill>
          <a:blip r:embed="rId2"/>
          <a:srcRect l="14389" r="21633" b="-3"/>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4226349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53C5B7-9A81-2855-018E-04393964B4FB}"/>
              </a:ext>
            </a:extLst>
          </p:cNvPr>
          <p:cNvSpPr>
            <a:spLocks noGrp="1"/>
          </p:cNvSpPr>
          <p:nvPr>
            <p:ph type="title"/>
          </p:nvPr>
        </p:nvSpPr>
        <p:spPr>
          <a:xfrm>
            <a:off x="572493" y="238539"/>
            <a:ext cx="11018520" cy="1434415"/>
          </a:xfrm>
        </p:spPr>
        <p:txBody>
          <a:bodyPr anchor="b">
            <a:normAutofit/>
          </a:bodyPr>
          <a:lstStyle/>
          <a:p>
            <a:r>
              <a:rPr lang="en-US" sz="5400" dirty="0"/>
              <a:t>Data</a:t>
            </a:r>
          </a:p>
        </p:txBody>
      </p:sp>
      <p:sp>
        <p:nvSpPr>
          <p:cNvPr id="2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E356171-4C5D-1678-7542-20B26F984749}"/>
              </a:ext>
            </a:extLst>
          </p:cNvPr>
          <p:cNvSpPr>
            <a:spLocks noGrp="1"/>
          </p:cNvSpPr>
          <p:nvPr>
            <p:ph idx="1"/>
          </p:nvPr>
        </p:nvSpPr>
        <p:spPr>
          <a:xfrm>
            <a:off x="572493" y="2071316"/>
            <a:ext cx="6973616" cy="4119172"/>
          </a:xfrm>
        </p:spPr>
        <p:txBody>
          <a:bodyPr>
            <a:normAutofit fontScale="92500" lnSpcReduction="20000"/>
          </a:bodyPr>
          <a:lstStyle/>
          <a:p>
            <a:endParaRPr lang="en-GB" sz="1500" b="1" dirty="0"/>
          </a:p>
          <a:p>
            <a:endParaRPr lang="en-GB" sz="1500" b="1" dirty="0"/>
          </a:p>
          <a:p>
            <a:r>
              <a:rPr lang="en-GB" sz="2000" b="1" dirty="0">
                <a:solidFill>
                  <a:schemeClr val="tx2">
                    <a:lumMod val="50000"/>
                    <a:lumOff val="50000"/>
                  </a:schemeClr>
                </a:solidFill>
              </a:rPr>
              <a:t>Staffing</a:t>
            </a:r>
            <a:r>
              <a:rPr lang="en-GB" sz="2000" dirty="0"/>
              <a:t> - There is no full-time paid member of staff working in any of the parishes.  Instead, there are 3 staff working out of 3 parishes - St Teresa’s &amp; St Mary Magdalen’s, St Mary’s, Leyland and Our Lady’s, Tarleton.  There is no administrative support at St Oswald’s. The hours of the three individuals who do provide administrative support vary with one working 20 hours, one working 6 hours and one working 4 hours.</a:t>
            </a:r>
          </a:p>
          <a:p>
            <a:r>
              <a:rPr lang="en-GB" sz="2000" dirty="0"/>
              <a:t>Commentary - Is there scope to enhance administrative support across all our parishes</a:t>
            </a:r>
          </a:p>
          <a:p>
            <a:endParaRPr lang="en-GB" sz="2000" dirty="0"/>
          </a:p>
          <a:p>
            <a:r>
              <a:rPr lang="en-GB" sz="2000" b="1" dirty="0">
                <a:solidFill>
                  <a:schemeClr val="tx2">
                    <a:lumMod val="50000"/>
                    <a:lumOff val="50000"/>
                  </a:schemeClr>
                </a:solidFill>
              </a:rPr>
              <a:t>Collections/Finance </a:t>
            </a:r>
            <a:r>
              <a:rPr lang="en-GB" sz="2000" dirty="0"/>
              <a:t>- Annual expenditure for each parish is met by the annual income with no deficit identified.  All parishes have Gift Aid and Direct Debit options for parishioners.</a:t>
            </a:r>
            <a:br>
              <a:rPr lang="en-GB" sz="2000" dirty="0"/>
            </a:br>
            <a:endParaRPr lang="en-GB" sz="2000" dirty="0"/>
          </a:p>
          <a:p>
            <a:pPr marL="0" indent="0">
              <a:buNone/>
            </a:pPr>
            <a:endParaRPr lang="en-GB" sz="1500" dirty="0"/>
          </a:p>
          <a:p>
            <a:endParaRPr lang="en-US" sz="1500" dirty="0"/>
          </a:p>
        </p:txBody>
      </p:sp>
      <p:pic>
        <p:nvPicPr>
          <p:cNvPr id="4" name="Picture 3" descr="Stack of balanced stones">
            <a:extLst>
              <a:ext uri="{FF2B5EF4-FFF2-40B4-BE49-F238E27FC236}">
                <a16:creationId xmlns:a16="http://schemas.microsoft.com/office/drawing/2014/main" id="{4C37EC6F-946D-F599-8F3F-4848652B88E2}"/>
              </a:ext>
            </a:extLst>
          </p:cNvPr>
          <p:cNvPicPr>
            <a:picLocks noChangeAspect="1"/>
          </p:cNvPicPr>
          <p:nvPr/>
        </p:nvPicPr>
        <p:blipFill>
          <a:blip r:embed="rId2"/>
          <a:srcRect l="14389" r="21633" b="-3"/>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1263559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1D6F8E5A-F3BC-58F6-1B2A-766CE1D0C13D}"/>
              </a:ext>
            </a:extLst>
          </p:cNvPr>
          <p:cNvSpPr>
            <a:spLocks noGrp="1"/>
          </p:cNvSpPr>
          <p:nvPr>
            <p:ph type="title"/>
          </p:nvPr>
        </p:nvSpPr>
        <p:spPr>
          <a:xfrm>
            <a:off x="838200" y="365125"/>
            <a:ext cx="5393361" cy="1325563"/>
          </a:xfrm>
        </p:spPr>
        <p:txBody>
          <a:bodyPr>
            <a:normAutofit/>
          </a:bodyPr>
          <a:lstStyle/>
          <a:p>
            <a:r>
              <a:rPr lang="en-US" dirty="0"/>
              <a:t>Data</a:t>
            </a:r>
          </a:p>
        </p:txBody>
      </p:sp>
      <p:sp>
        <p:nvSpPr>
          <p:cNvPr id="3" name="Content Placeholder 2">
            <a:extLst>
              <a:ext uri="{FF2B5EF4-FFF2-40B4-BE49-F238E27FC236}">
                <a16:creationId xmlns:a16="http://schemas.microsoft.com/office/drawing/2014/main" id="{0C71EA49-89D4-9650-8182-3723612106AE}"/>
              </a:ext>
            </a:extLst>
          </p:cNvPr>
          <p:cNvSpPr>
            <a:spLocks noGrp="1"/>
          </p:cNvSpPr>
          <p:nvPr>
            <p:ph idx="1"/>
          </p:nvPr>
        </p:nvSpPr>
        <p:spPr>
          <a:xfrm>
            <a:off x="838200" y="1825625"/>
            <a:ext cx="5393361" cy="4351338"/>
          </a:xfrm>
        </p:spPr>
        <p:txBody>
          <a:bodyPr>
            <a:normAutofit/>
          </a:bodyPr>
          <a:lstStyle/>
          <a:p>
            <a:r>
              <a:rPr lang="en-GB" sz="1800" b="1" dirty="0">
                <a:solidFill>
                  <a:schemeClr val="tx2">
                    <a:lumMod val="50000"/>
                    <a:lumOff val="50000"/>
                  </a:schemeClr>
                </a:solidFill>
              </a:rPr>
              <a:t>Summary:</a:t>
            </a:r>
            <a:endParaRPr lang="en-GB" sz="1800" dirty="0">
              <a:solidFill>
                <a:schemeClr val="tx2">
                  <a:lumMod val="50000"/>
                  <a:lumOff val="50000"/>
                </a:schemeClr>
              </a:solidFill>
            </a:endParaRPr>
          </a:p>
          <a:p>
            <a:pPr lvl="0"/>
            <a:r>
              <a:rPr lang="en-GB" sz="1800" dirty="0"/>
              <a:t>All parishes are currently viable with expenditure being met by income. </a:t>
            </a:r>
          </a:p>
          <a:p>
            <a:pPr lvl="0"/>
            <a:r>
              <a:rPr lang="en-GB" sz="1800" dirty="0"/>
              <a:t>There are currently a significant number of volunteers supporting each PP and parish.  </a:t>
            </a:r>
          </a:p>
          <a:p>
            <a:pPr lvl="0"/>
            <a:r>
              <a:rPr lang="en-GB" sz="1800" dirty="0"/>
              <a:t>Administrative support and coordination may be an area for closer review.  </a:t>
            </a:r>
          </a:p>
          <a:p>
            <a:pPr lvl="0"/>
            <a:r>
              <a:rPr lang="en-GB" sz="1800" dirty="0"/>
              <a:t>Attendance at the various masses across the 4 parishes remains healthy but varied according to circumstances/geography</a:t>
            </a:r>
          </a:p>
          <a:p>
            <a:pPr lvl="0"/>
            <a:r>
              <a:rPr lang="en-GB" sz="1800" dirty="0"/>
              <a:t>Currently there is no information on any estate concerns, yet this will need to be reviewed in light of any forthcoming inspections of buildings/churches by the Archdiocese.</a:t>
            </a:r>
          </a:p>
          <a:p>
            <a:endParaRPr lang="en-US" sz="1800" dirty="0"/>
          </a:p>
        </p:txBody>
      </p:sp>
      <p:pic>
        <p:nvPicPr>
          <p:cNvPr id="4" name="Picture 3" descr="Stack of balanced stones">
            <a:extLst>
              <a:ext uri="{FF2B5EF4-FFF2-40B4-BE49-F238E27FC236}">
                <a16:creationId xmlns:a16="http://schemas.microsoft.com/office/drawing/2014/main" id="{96DE4025-B517-EE31-F378-B19AF0ADE2FB}"/>
              </a:ext>
            </a:extLst>
          </p:cNvPr>
          <p:cNvPicPr>
            <a:picLocks noChangeAspect="1"/>
          </p:cNvPicPr>
          <p:nvPr/>
        </p:nvPicPr>
        <p:blipFill>
          <a:blip r:embed="rId2"/>
          <a:srcRect l="13126" r="20375" b="2"/>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2792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41</TotalTime>
  <Words>628</Words>
  <Application>Microsoft Office PowerPoint</Application>
  <PresentationFormat>Widescreen</PresentationFormat>
  <Paragraphs>49</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Aptos</vt:lpstr>
      <vt:lpstr>Aptos Display</vt:lpstr>
      <vt:lpstr>Arial</vt:lpstr>
      <vt:lpstr>Calibri</vt:lpstr>
      <vt:lpstr>Office Theme</vt:lpstr>
      <vt:lpstr>Family of Parishes Open Meetings</vt:lpstr>
      <vt:lpstr>Our Vision</vt:lpstr>
      <vt:lpstr>Our Vision</vt:lpstr>
      <vt:lpstr>PowerPoint Presentation</vt:lpstr>
      <vt:lpstr>Data</vt:lpstr>
      <vt:lpstr>Data</vt:lpstr>
      <vt:lpstr>Data</vt:lpstr>
      <vt:lpstr>Data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William McMahon</dc:creator>
  <cp:lastModifiedBy>St Mary (Leyland)</cp:lastModifiedBy>
  <cp:revision>2</cp:revision>
  <dcterms:created xsi:type="dcterms:W3CDTF">2026-10-04T16:23:03Z</dcterms:created>
  <dcterms:modified xsi:type="dcterms:W3CDTF">2026-10-23T08:20:25Z</dcterms:modified>
</cp:coreProperties>
</file>